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277" r:id="rId4"/>
    <p:sldId id="569" r:id="rId5"/>
    <p:sldId id="549" r:id="rId6"/>
    <p:sldId id="572" r:id="rId7"/>
    <p:sldId id="571" r:id="rId8"/>
    <p:sldId id="579" r:id="rId9"/>
    <p:sldId id="573" r:id="rId10"/>
    <p:sldId id="574" r:id="rId11"/>
    <p:sldId id="575" r:id="rId12"/>
    <p:sldId id="306" r:id="rId13"/>
    <p:sldId id="576" r:id="rId14"/>
    <p:sldId id="577" r:id="rId15"/>
    <p:sldId id="578" r:id="rId16"/>
    <p:sldId id="594" r:id="rId17"/>
    <p:sldId id="595" r:id="rId18"/>
    <p:sldId id="596" r:id="rId19"/>
    <p:sldId id="582" r:id="rId20"/>
    <p:sldId id="583" r:id="rId21"/>
    <p:sldId id="584" r:id="rId22"/>
    <p:sldId id="585" r:id="rId23"/>
    <p:sldId id="315" r:id="rId24"/>
    <p:sldId id="587" r:id="rId25"/>
    <p:sldId id="588" r:id="rId26"/>
    <p:sldId id="589" r:id="rId27"/>
    <p:sldId id="590" r:id="rId28"/>
    <p:sldId id="608" r:id="rId29"/>
    <p:sldId id="309" r:id="rId30"/>
    <p:sldId id="591" r:id="rId31"/>
    <p:sldId id="592" r:id="rId32"/>
    <p:sldId id="597" r:id="rId33"/>
    <p:sldId id="598" r:id="rId34"/>
    <p:sldId id="599" r:id="rId35"/>
    <p:sldId id="600" r:id="rId36"/>
    <p:sldId id="601" r:id="rId37"/>
    <p:sldId id="602" r:id="rId38"/>
    <p:sldId id="603" r:id="rId39"/>
    <p:sldId id="604" r:id="rId40"/>
    <p:sldId id="60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708"/>
  </p:normalViewPr>
  <p:slideViewPr>
    <p:cSldViewPr snapToGrid="0" snapToObjects="1">
      <p:cViewPr varScale="1">
        <p:scale>
          <a:sx n="88" d="100"/>
          <a:sy n="88" d="100"/>
        </p:scale>
        <p:origin x="16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E75E8-16C8-F744-82A9-538729ECDA63}" type="datetimeFigureOut">
              <a:rPr lang="en-US" smtClean="0"/>
              <a:t>2/15/19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523A2-7DDE-414B-86CF-218FC1AD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1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9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40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10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3079">
            <a:extLst>
              <a:ext uri="{FF2B5EF4-FFF2-40B4-BE49-F238E27FC236}">
                <a16:creationId xmlns:a16="http://schemas.microsoft.com/office/drawing/2014/main" id="{8304DF49-E6F6-A24C-BFAA-5C7FCAAFB3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051253-7F4A-C64F-A2C8-CCFD8EBDCD31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CB54C08D-1B9F-6E49-98C5-ADF2F3204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91041EE6-FBA4-1949-9674-734BF9E471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65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EB55E97-082C-2D49-93CC-9D4B35664899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>
                <a:latin typeface="Calibri" charset="0"/>
                <a:ea typeface="MS PGothic" charset="0"/>
              </a:rPr>
              <a:t>Figure 11-14 </a:t>
            </a:r>
            <a:r>
              <a:rPr lang="en-US">
                <a:latin typeface="Calibri" charset="0"/>
                <a:ea typeface="MS PGothic" charset="0"/>
              </a:rPr>
              <a:t>A demonstration of the multiple origins of replication along a eukaryotic chromosome. Each origin is apparent as a replication bubble along the axis of the chromosome. Arrows identify some of these replication bubbles.</a:t>
            </a:r>
            <a:endParaRPr lang="it-IT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32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>
            <a:extLst>
              <a:ext uri="{FF2B5EF4-FFF2-40B4-BE49-F238E27FC236}">
                <a16:creationId xmlns:a16="http://schemas.microsoft.com/office/drawing/2014/main" id="{32BE29F0-5040-4975-87FE-7A3EA9A21E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5893B-BF16-4466-8531-E716DEA3DB0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50530" name="Rectangle 1026">
            <a:extLst>
              <a:ext uri="{FF2B5EF4-FFF2-40B4-BE49-F238E27FC236}">
                <a16:creationId xmlns:a16="http://schemas.microsoft.com/office/drawing/2014/main" id="{ECAEDEE9-9F6D-4932-A467-67C430BE02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1027">
            <a:extLst>
              <a:ext uri="{FF2B5EF4-FFF2-40B4-BE49-F238E27FC236}">
                <a16:creationId xmlns:a16="http://schemas.microsoft.com/office/drawing/2014/main" id="{052564F3-7DC3-4B03-BE73-56D00A484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258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C8F6FE5-9DE3-214E-BD28-A7332AFDD8D0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>
                <a:latin typeface="Calibri" charset="0"/>
                <a:ea typeface="MS PGothic" charset="0"/>
              </a:rPr>
              <a:t>Figure 11-15 </a:t>
            </a:r>
            <a:r>
              <a:rPr lang="en-US">
                <a:latin typeface="Calibri" charset="0"/>
                <a:ea typeface="MS PGothic" charset="0"/>
              </a:rPr>
              <a:t>An electron micrograph of a eukaryotic-replicating fork demonstrating the presence of histone-protein-containing nucleosomes on both branches.</a:t>
            </a:r>
            <a:endParaRPr lang="it-IT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53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>
            <a:extLst>
              <a:ext uri="{FF2B5EF4-FFF2-40B4-BE49-F238E27FC236}">
                <a16:creationId xmlns:a16="http://schemas.microsoft.com/office/drawing/2014/main" id="{82F3827F-91C8-4B9C-A09B-7D6B5E3DE3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CB47C-5E18-4608-9945-8DF49CEB0230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56674" name="Rectangle 1026">
            <a:extLst>
              <a:ext uri="{FF2B5EF4-FFF2-40B4-BE49-F238E27FC236}">
                <a16:creationId xmlns:a16="http://schemas.microsoft.com/office/drawing/2014/main" id="{38050478-1946-4878-AF73-83B4DC33F4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1027">
            <a:extLst>
              <a:ext uri="{FF2B5EF4-FFF2-40B4-BE49-F238E27FC236}">
                <a16:creationId xmlns:a16="http://schemas.microsoft.com/office/drawing/2014/main" id="{F8F1372E-71B9-4491-8C74-FE0862569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81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9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0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5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3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7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0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8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5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0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1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BD10F-DA95-E04B-97F0-FA7FDA233CA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1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Molecular Biology</a:t>
            </a:r>
            <a:br>
              <a:rPr lang="en-US" dirty="0"/>
            </a:br>
            <a:r>
              <a:rPr lang="en-US" dirty="0" err="1"/>
              <a:t>Biol</a:t>
            </a:r>
            <a:r>
              <a:rPr lang="en-US" dirty="0"/>
              <a:t> 480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13</a:t>
            </a:r>
            <a:br>
              <a:rPr lang="en-US" dirty="0"/>
            </a:br>
            <a:r>
              <a:rPr lang="en-US" dirty="0"/>
              <a:t>February 15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97" y="940255"/>
            <a:ext cx="3439205" cy="91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6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Back to telomeres…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Telomeres also form really interesting DNA structures.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In the process of extending tandem telomere repeats, the repeated Gs form unusual G=G base pairs.  These from a temporary continuous double strand </a:t>
            </a:r>
            <a:r>
              <a:rPr lang="en-US" b="1" i="1">
                <a:latin typeface="Calibri" charset="0"/>
                <a:ea typeface="MS PGothic" charset="0"/>
              </a:rPr>
              <a:t>hairpin</a:t>
            </a:r>
            <a:r>
              <a:rPr lang="en-US">
                <a:latin typeface="Calibri" charset="0"/>
                <a:ea typeface="MS PGothic" charset="0"/>
              </a:rPr>
              <a:t> structure.</a:t>
            </a:r>
          </a:p>
          <a:p>
            <a:pPr lvl="1"/>
            <a:endParaRPr lang="en-US">
              <a:latin typeface="Calibri" charset="0"/>
              <a:ea typeface="MS PGothic" charset="0"/>
            </a:endParaRPr>
          </a:p>
          <a:p>
            <a:pPr lvl="1"/>
            <a:r>
              <a:rPr lang="en-US">
                <a:latin typeface="Calibri" charset="0"/>
                <a:ea typeface="MS PGothic" charset="0"/>
              </a:rPr>
              <a:t>Figure 11.17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41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1511300"/>
            <a:ext cx="46863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98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3" descr="d:\powerpoint\figures\chapter05\0543.jpg">
            <a:extLst>
              <a:ext uri="{FF2B5EF4-FFF2-40B4-BE49-F238E27FC236}">
                <a16:creationId xmlns:a16="http://schemas.microsoft.com/office/drawing/2014/main" id="{E57069DB-F39E-4445-9BF3-BC6D414CE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8043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59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330200" y="1600200"/>
            <a:ext cx="8356600" cy="5059363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Once telomerase finishes the telomeres assume some additional unique structure including quadruple helix formations.</a:t>
            </a:r>
          </a:p>
        </p:txBody>
      </p:sp>
      <p:pic>
        <p:nvPicPr>
          <p:cNvPr id="471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3103563"/>
            <a:ext cx="3556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2927350"/>
            <a:ext cx="38989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337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MS PGothic" charset="0"/>
              </a:rPr>
              <a:t>The repeated </a:t>
            </a:r>
            <a:r>
              <a:rPr lang="en-US" dirty="0" err="1">
                <a:latin typeface="Calibri" charset="0"/>
                <a:ea typeface="MS PGothic" charset="0"/>
              </a:rPr>
              <a:t>Gs</a:t>
            </a:r>
            <a:r>
              <a:rPr lang="en-US" dirty="0">
                <a:latin typeface="Calibri" charset="0"/>
                <a:ea typeface="MS PGothic" charset="0"/>
              </a:rPr>
              <a:t> associate in the center of this 4-strand structure, sometimes called a knot.</a:t>
            </a:r>
          </a:p>
          <a:p>
            <a:pPr>
              <a:defRPr/>
            </a:pPr>
            <a:endParaRPr lang="en-US" dirty="0">
              <a:latin typeface="Calibri" charset="0"/>
              <a:ea typeface="MS PGothic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latin typeface="Calibri" charset="0"/>
                <a:ea typeface="MS PGothic" charset="0"/>
              </a:rPr>
              <a:t>Here is another example of how specific DNA sequence can alter, to a certain extent, the structure formed in the DNA. (Recall Z-DNA?)</a:t>
            </a:r>
          </a:p>
          <a:p>
            <a:pPr>
              <a:defRPr/>
            </a:pPr>
            <a:endParaRPr lang="en-US" dirty="0">
              <a:latin typeface="Calibri" charset="0"/>
              <a:ea typeface="MS PGothic" charset="0"/>
            </a:endParaRPr>
          </a:p>
          <a:p>
            <a:pPr>
              <a:defRPr/>
            </a:pPr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80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pic>
        <p:nvPicPr>
          <p:cNvPr id="4915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298575"/>
            <a:ext cx="9144000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311650" y="558800"/>
            <a:ext cx="3063875" cy="6537325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58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major role of telomeres is also to prevent the </a:t>
            </a:r>
            <a:r>
              <a:rPr lang="en-US" b="1" i="1" dirty="0"/>
              <a:t>interaction and degradation</a:t>
            </a:r>
            <a:r>
              <a:rPr lang="en-US" dirty="0"/>
              <a:t> of linear DNA molecules at their ends. Free DNA ends tend to initiate recombination—fusing to other DNA ends and they tend to be digested by </a:t>
            </a:r>
            <a:r>
              <a:rPr lang="en-US" dirty="0" err="1"/>
              <a:t>Dnases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Telomeres are important in preventing different chromosomes from fusing and being eaten by enzymes.</a:t>
            </a:r>
          </a:p>
        </p:txBody>
      </p:sp>
    </p:spTree>
    <p:extLst>
      <p:ext uri="{BB962C8B-B14F-4D97-AF65-F5344CB8AC3E}">
        <p14:creationId xmlns:p14="http://schemas.microsoft.com/office/powerpoint/2010/main" val="3094417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the unusual structure, telomeres also bind specific proteins---</a:t>
            </a:r>
            <a:r>
              <a:rPr lang="en-US" u="sng" dirty="0"/>
              <a:t>telomere-binding proteins</a:t>
            </a:r>
            <a:r>
              <a:rPr lang="en-US" dirty="0"/>
              <a:t>—One such group of proteins is called the </a:t>
            </a:r>
            <a:r>
              <a:rPr lang="en-US" b="1" dirty="0" err="1"/>
              <a:t>Shelterin</a:t>
            </a:r>
            <a:r>
              <a:rPr lang="en-US" b="1" dirty="0"/>
              <a:t> complex,</a:t>
            </a:r>
          </a:p>
          <a:p>
            <a:endParaRPr lang="en-US" dirty="0"/>
          </a:p>
          <a:p>
            <a:r>
              <a:rPr lang="en-US" dirty="0"/>
              <a:t>These likely provide additional protection from fusion and degradation.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85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31369" r="-31369"/>
          <a:stretch>
            <a:fillRect/>
          </a:stretch>
        </p:blipFill>
        <p:spPr>
          <a:xfrm>
            <a:off x="-1" y="391998"/>
            <a:ext cx="10426485" cy="5734165"/>
          </a:xfrm>
        </p:spPr>
      </p:pic>
    </p:spTree>
    <p:extLst>
      <p:ext uri="{BB962C8B-B14F-4D97-AF65-F5344CB8AC3E}">
        <p14:creationId xmlns:p14="http://schemas.microsoft.com/office/powerpoint/2010/main" val="1853438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Back to DNA replication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More about eukaryotes. What is the model </a:t>
            </a:r>
            <a:r>
              <a:rPr lang="en-US" i="1">
                <a:latin typeface="Calibri" charset="0"/>
                <a:ea typeface="MS PGothic" charset="0"/>
              </a:rPr>
              <a:t>eukaryotic</a:t>
            </a:r>
            <a:r>
              <a:rPr lang="en-US">
                <a:latin typeface="Calibri" charset="0"/>
                <a:ea typeface="MS PGothic" charset="0"/>
              </a:rPr>
              <a:t> organism?  </a:t>
            </a:r>
          </a:p>
          <a:p>
            <a:r>
              <a:rPr lang="en-US">
                <a:latin typeface="Calibri" charset="0"/>
                <a:ea typeface="MS PGothic" charset="0"/>
              </a:rPr>
              <a:t>We’ve already discussed an aspect of replication unique to eukaryotes---telomeres.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We also mentioned early on that eukaryotic chromosomes have multiple ARS sequences.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11.14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0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Announcements/Assignments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12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29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30" name="Text Box 10"/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41148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D53D21"/>
                </a:solidFill>
                <a:latin typeface="Arial" charset="0"/>
              </a:rPr>
              <a:t>Figure 11.14</a:t>
            </a:r>
          </a:p>
        </p:txBody>
      </p:sp>
      <p:pic>
        <p:nvPicPr>
          <p:cNvPr id="36866" name="Picture 11" descr="11_14Figure-L.jpg                                              002A77BD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7"/>
          <a:stretch>
            <a:fillRect/>
          </a:stretch>
        </p:blipFill>
        <p:spPr bwMode="auto">
          <a:xfrm>
            <a:off x="300038" y="431800"/>
            <a:ext cx="8543925" cy="5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293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Why would eukaryotes utilize more than one initiation site?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Eukaryotes have multiple chromosomes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As a rule, eukaryotes have LOTS more DNA to copy than prokaryotic organisms.</a:t>
            </a:r>
          </a:p>
          <a:p>
            <a:pPr lvl="1"/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06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S-phase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In eukaryotes, the DNA is replicated during a specific part of a larger cell cycle that prepares the cell for division.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But not all ARS sequences initiate at once.   Yeast have shown us that multiple (20-80) adjacent ARS sequences seem to fire sequentially.</a:t>
            </a:r>
          </a:p>
        </p:txBody>
      </p:sp>
    </p:spTree>
    <p:extLst>
      <p:ext uri="{BB962C8B-B14F-4D97-AF65-F5344CB8AC3E}">
        <p14:creationId xmlns:p14="http://schemas.microsoft.com/office/powerpoint/2010/main" val="4167492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d:\powerpoint\figures\chapter05\0535.jpg">
            <a:extLst>
              <a:ext uri="{FF2B5EF4-FFF2-40B4-BE49-F238E27FC236}">
                <a16:creationId xmlns:a16="http://schemas.microsoft.com/office/drawing/2014/main" id="{FC2DD5E8-A7F9-4957-B547-BC89618EE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983514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A1CB91-E3B8-5241-B6DC-60FC51F3AFBE}"/>
              </a:ext>
            </a:extLst>
          </p:cNvPr>
          <p:cNvSpPr txBox="1"/>
          <p:nvPr/>
        </p:nvSpPr>
        <p:spPr>
          <a:xfrm>
            <a:off x="5355771" y="1146629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arrows point to regions of the chromosome that are replicating at different times during S-phase</a:t>
            </a:r>
          </a:p>
        </p:txBody>
      </p:sp>
    </p:spTree>
    <p:extLst>
      <p:ext uri="{BB962C8B-B14F-4D97-AF65-F5344CB8AC3E}">
        <p14:creationId xmlns:p14="http://schemas.microsoft.com/office/powerpoint/2010/main" val="1432692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Surprisingly (or not), eukaryotic DNA polymerases have a slower rate of polymerizing DNA..</a:t>
            </a:r>
          </a:p>
          <a:p>
            <a:pPr lvl="1">
              <a:defRPr/>
            </a:pPr>
            <a:r>
              <a:rPr lang="en-US" dirty="0"/>
              <a:t>This rate is known as </a:t>
            </a:r>
            <a:r>
              <a:rPr lang="en-US" b="1" i="1" dirty="0" err="1"/>
              <a:t>processivity</a:t>
            </a:r>
            <a:r>
              <a:rPr lang="en-US" b="1" i="1" dirty="0"/>
              <a:t>.</a:t>
            </a:r>
            <a:r>
              <a:rPr lang="en-US" dirty="0"/>
              <a:t> </a:t>
            </a:r>
          </a:p>
          <a:p>
            <a:pPr lvl="1">
              <a:defRPr/>
            </a:pPr>
            <a:endParaRPr lang="en-US" dirty="0"/>
          </a:p>
          <a:p>
            <a:pPr marL="457200" lvl="1" indent="0">
              <a:buFont typeface="Arial" charset="0"/>
              <a:buNone/>
              <a:defRPr/>
            </a:pPr>
            <a:r>
              <a:rPr lang="en-US" dirty="0"/>
              <a:t>Eukaryotic DNA pols---make DNA at a rate of ~2000 nucleotides/second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dirty="0"/>
              <a:t>Prokaryotes---about 50,000 nucleotides/second </a:t>
            </a:r>
          </a:p>
        </p:txBody>
      </p:sp>
    </p:spTree>
    <p:extLst>
      <p:ext uri="{BB962C8B-B14F-4D97-AF65-F5344CB8AC3E}">
        <p14:creationId xmlns:p14="http://schemas.microsoft.com/office/powerpoint/2010/main" val="1304152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Hypothesize…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can’t eukaryotic polymerases go as fast?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DNA in eukaryotes is not naked and polymerases must maneuver through nucleosomes to synthesize new strands.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We know that there is not an extensive stripping of histones in the process.  Figure 11-15 </a:t>
            </a:r>
          </a:p>
        </p:txBody>
      </p:sp>
    </p:spTree>
    <p:extLst>
      <p:ext uri="{BB962C8B-B14F-4D97-AF65-F5344CB8AC3E}">
        <p14:creationId xmlns:p14="http://schemas.microsoft.com/office/powerpoint/2010/main" val="655618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5402" name="Text Box 10"/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41148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D53D21"/>
                </a:solidFill>
                <a:latin typeface="Arial" charset="0"/>
              </a:rPr>
              <a:t>Figure 11.15</a:t>
            </a:r>
          </a:p>
        </p:txBody>
      </p:sp>
      <p:pic>
        <p:nvPicPr>
          <p:cNvPr id="44034" name="Picture 11" descr="11_15Figure-L.jpg                                              002A77BD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3"/>
          <a:stretch>
            <a:fillRect/>
          </a:stretch>
        </p:blipFill>
        <p:spPr bwMode="auto">
          <a:xfrm>
            <a:off x="300038" y="1692275"/>
            <a:ext cx="8543925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333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Although there is evidence that newly synthesized histones are utilized to form nucleosomes as new DNA is made, there is much debate about how this works.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9378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6A26B-C0DD-5B4F-8C3A-BE43B2E02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7EBE-4541-E649-BBDF-AD68EFD50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example, at least some histones show increased production during S-phase, compared to other phases of the cell cycle. </a:t>
            </a:r>
          </a:p>
          <a:p>
            <a:endParaRPr lang="en-US" dirty="0"/>
          </a:p>
          <a:p>
            <a:r>
              <a:rPr lang="en-US" dirty="0"/>
              <a:t>But there is also evidence that old nucleosomes (or at least components of old nucleosomes) remain associated with the DNA as replication proceeds.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43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d:\powerpoint\figures\chapter05\0541_1.jpg">
            <a:extLst>
              <a:ext uri="{FF2B5EF4-FFF2-40B4-BE49-F238E27FC236}">
                <a16:creationId xmlns:a16="http://schemas.microsoft.com/office/drawing/2014/main" id="{6405E016-8545-49CA-9FF9-DCA31DF3D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546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95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were we…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031" y="1600200"/>
            <a:ext cx="8460769" cy="502919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Continuous/discontinuous DNA replication</a:t>
            </a:r>
          </a:p>
          <a:p>
            <a:pPr marL="457200" lvl="1" indent="0">
              <a:buNone/>
            </a:pPr>
            <a:r>
              <a:rPr lang="en-US" dirty="0"/>
              <a:t>Completing the lagging strand</a:t>
            </a:r>
          </a:p>
          <a:p>
            <a:pPr marL="457200" lvl="1" indent="0">
              <a:buNone/>
            </a:pPr>
            <a:r>
              <a:rPr lang="en-US" dirty="0"/>
              <a:t>Activities of DNA polymerases—(multi-protein subunit complexes)</a:t>
            </a:r>
          </a:p>
          <a:p>
            <a:pPr marL="457200" lvl="1" indent="0">
              <a:buNone/>
            </a:pPr>
            <a:r>
              <a:rPr lang="en-US" dirty="0"/>
              <a:t>Telomeres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764543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b="1" i="1" dirty="0" err="1"/>
              <a:t>Minireview</a:t>
            </a:r>
            <a:r>
              <a:rPr lang="en-US" b="1" i="1" dirty="0"/>
              <a:t> </a:t>
            </a: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b="1" dirty="0"/>
              <a:t>Split Decision: What Happens to Nucleosomes during DNA Replication?* </a:t>
            </a: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Published, JBC Papers in Press, January 21, 2005, DOI 10.1074/jbc.R400039200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b="1" dirty="0"/>
              <a:t>Anthony T. </a:t>
            </a:r>
            <a:r>
              <a:rPr lang="en-US" b="1" dirty="0" err="1"/>
              <a:t>Annunziato</a:t>
            </a:r>
            <a:r>
              <a:rPr lang="en-US" b="1" dirty="0"/>
              <a:t>‡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80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MS PGothic" charset="0"/>
              </a:rPr>
              <a:t>Eukaryotic DNA polymerases</a:t>
            </a:r>
            <a:br>
              <a:rPr lang="en-US">
                <a:latin typeface="Calibri" charset="0"/>
                <a:ea typeface="MS PGothic" charset="0"/>
              </a:rPr>
            </a:br>
            <a:r>
              <a:rPr lang="en-US">
                <a:latin typeface="Calibri" charset="0"/>
                <a:ea typeface="MS PGothic" charset="0"/>
              </a:rPr>
              <a:t>Read about them</a:t>
            </a:r>
            <a:br>
              <a:rPr lang="en-US">
                <a:latin typeface="Calibri" charset="0"/>
                <a:ea typeface="MS PGothic" charset="0"/>
              </a:rPr>
            </a:b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Calibri" charset="0"/>
                <a:ea typeface="MS PGothic" charset="0"/>
              </a:rPr>
              <a:t>5 different DNA pols work to replicate eukaryotic nuclear DNA, whereas 1 DNA pol repilcates DNA in mitochondria.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Table 11.5.  What does 3’-5’ exonuclease activity imply?</a:t>
            </a:r>
          </a:p>
          <a:p>
            <a:r>
              <a:rPr lang="en-US">
                <a:latin typeface="Calibri" charset="0"/>
                <a:ea typeface="MS PGothic" charset="0"/>
              </a:rPr>
              <a:t>HOW do eukaryotes manage to replicate big genomes relatively fast?</a:t>
            </a:r>
          </a:p>
        </p:txBody>
      </p:sp>
    </p:spTree>
    <p:extLst>
      <p:ext uri="{BB962C8B-B14F-4D97-AF65-F5344CB8AC3E}">
        <p14:creationId xmlns:p14="http://schemas.microsoft.com/office/powerpoint/2010/main" val="3355207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DNA repair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DNA polymerases are active at times other than S-phase.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Several types of </a:t>
            </a:r>
            <a:r>
              <a:rPr lang="en-US" b="1" i="1">
                <a:latin typeface="Calibri" charset="0"/>
                <a:ea typeface="MS PGothic" charset="0"/>
              </a:rPr>
              <a:t>DNA repair </a:t>
            </a:r>
            <a:r>
              <a:rPr lang="en-US">
                <a:latin typeface="Calibri" charset="0"/>
                <a:ea typeface="MS PGothic" charset="0"/>
              </a:rPr>
              <a:t>require replacement of short or even extensive regions of DNA. Although a host of enzymes may be used to recognized, remove, and prepare for DNA repair, if the fix requires new DNA it is always synthesized by a DNA polymerase. Gaps in DNA strands are repaired by DNA ligases.</a:t>
            </a:r>
          </a:p>
        </p:txBody>
      </p:sp>
    </p:spTree>
    <p:extLst>
      <p:ext uri="{BB962C8B-B14F-4D97-AF65-F5344CB8AC3E}">
        <p14:creationId xmlns:p14="http://schemas.microsoft.com/office/powerpoint/2010/main" val="3964962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DNA damage/DNA repair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MS PGothic" charset="0"/>
              </a:rPr>
              <a:t>DNA can be damaged in many ways by a variety of agents.</a:t>
            </a:r>
          </a:p>
          <a:p>
            <a:pPr lvl="1">
              <a:defRPr/>
            </a:pPr>
            <a:r>
              <a:rPr lang="en-US" dirty="0">
                <a:ea typeface="MS PGothic" charset="0"/>
              </a:rPr>
              <a:t>For example, different types of radiation (UV, ionizing) damage DNA in different ways.	</a:t>
            </a:r>
          </a:p>
          <a:p>
            <a:pPr lvl="2">
              <a:defRPr/>
            </a:pPr>
            <a:r>
              <a:rPr lang="en-US" dirty="0">
                <a:ea typeface="MS PGothic" charset="0"/>
              </a:rPr>
              <a:t>UV radiation can cause adjacent </a:t>
            </a:r>
            <a:r>
              <a:rPr lang="en-US" dirty="0" err="1">
                <a:ea typeface="MS PGothic" charset="0"/>
              </a:rPr>
              <a:t>Ts</a:t>
            </a:r>
            <a:r>
              <a:rPr lang="en-US" dirty="0">
                <a:ea typeface="MS PGothic" charset="0"/>
              </a:rPr>
              <a:t> in a DNA strand to become </a:t>
            </a:r>
            <a:r>
              <a:rPr lang="en-US" dirty="0" err="1">
                <a:ea typeface="MS PGothic" charset="0"/>
              </a:rPr>
              <a:t>crosslinked</a:t>
            </a:r>
            <a:r>
              <a:rPr lang="en-US" dirty="0">
                <a:ea typeface="MS PGothic" charset="0"/>
              </a:rPr>
              <a:t>.  The DNA lesion is called a </a:t>
            </a:r>
            <a:r>
              <a:rPr lang="en-US" b="1" i="1" dirty="0">
                <a:ea typeface="MS PGothic" charset="0"/>
              </a:rPr>
              <a:t>Thymidine dimer</a:t>
            </a:r>
            <a:r>
              <a:rPr lang="en-US" dirty="0">
                <a:ea typeface="MS PGothic" charset="0"/>
              </a:rPr>
              <a:t>.</a:t>
            </a:r>
          </a:p>
          <a:p>
            <a:pPr marL="914400" lvl="2" indent="0">
              <a:buFont typeface="Arial" charset="0"/>
              <a:buNone/>
              <a:defRPr/>
            </a:pPr>
            <a:endParaRPr lang="en-U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78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90588"/>
            <a:ext cx="7294562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104900" y="4570413"/>
            <a:ext cx="6838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All DNA damage, including T-T dimers cause potential changes in DNA sequence or DNA breaks when that DNA region is replicated again.</a:t>
            </a:r>
          </a:p>
        </p:txBody>
      </p:sp>
    </p:spTree>
    <p:extLst>
      <p:ext uri="{BB962C8B-B14F-4D97-AF65-F5344CB8AC3E}">
        <p14:creationId xmlns:p14="http://schemas.microsoft.com/office/powerpoint/2010/main" val="2033034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460500"/>
            <a:ext cx="55880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990600" y="306388"/>
            <a:ext cx="69675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lvl="1" eaLnBrk="1" hangingPunct="1"/>
            <a:r>
              <a:rPr lang="en-US"/>
              <a:t>Chemicals can be added to DNA nucleotides creating </a:t>
            </a:r>
            <a:r>
              <a:rPr lang="en-US" b="1" i="1"/>
              <a:t>adducts</a:t>
            </a:r>
            <a:r>
              <a:rPr lang="en-US"/>
              <a:t>. Platinum and derivatives can bind DNA causing strands to become covalently linked.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55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MS PGothic" charset="0"/>
              </a:rPr>
              <a:t>Base-specific alterations:</a:t>
            </a:r>
            <a:br>
              <a:rPr lang="en-US">
                <a:latin typeface="Calibri" charset="0"/>
                <a:ea typeface="MS PGothic" charset="0"/>
              </a:rPr>
            </a:b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>
                <a:latin typeface="Calibri" charset="0"/>
                <a:ea typeface="MS PGothic" charset="0"/>
              </a:rPr>
              <a:t>Oxidation of bases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Alkylation of bases (such as methylation)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Loss of bases by hydrolysis  “</a:t>
            </a:r>
            <a:r>
              <a:rPr lang="en-US" altLang="ja-JP">
                <a:latin typeface="Calibri" charset="0"/>
                <a:ea typeface="MS PGothic" charset="0"/>
              </a:rPr>
              <a:t>depurination</a:t>
            </a:r>
            <a:r>
              <a:rPr lang="en-US">
                <a:latin typeface="Calibri" charset="0"/>
                <a:ea typeface="MS PGothic" charset="0"/>
              </a:rPr>
              <a:t>”</a:t>
            </a:r>
            <a:r>
              <a:rPr lang="en-US" altLang="ja-JP">
                <a:latin typeface="Calibri" charset="0"/>
                <a:ea typeface="MS PGothic" charset="0"/>
              </a:rPr>
              <a:t> deamination, de-pyrimidination</a:t>
            </a:r>
          </a:p>
          <a:p>
            <a:pPr lvl="1"/>
            <a:endParaRPr lang="en-US">
              <a:latin typeface="Calibri" charset="0"/>
              <a:ea typeface="MS PGothic" charset="0"/>
            </a:endParaRPr>
          </a:p>
          <a:p>
            <a:pPr lvl="1"/>
            <a:r>
              <a:rPr lang="en-US">
                <a:latin typeface="Calibri" charset="0"/>
                <a:ea typeface="MS PGothic" charset="0"/>
              </a:rPr>
              <a:t>Attachment of a bulky chemical group</a:t>
            </a:r>
          </a:p>
          <a:p>
            <a:pPr lvl="1"/>
            <a:endParaRPr lang="en-US">
              <a:latin typeface="Calibri" charset="0"/>
              <a:ea typeface="MS PGothic" charset="0"/>
            </a:endParaRPr>
          </a:p>
          <a:p>
            <a:pPr lvl="1"/>
            <a:r>
              <a:rPr lang="en-US">
                <a:latin typeface="Calibri" charset="0"/>
                <a:ea typeface="MS PGothic" charset="0"/>
              </a:rPr>
              <a:t>Base mis-match</a:t>
            </a:r>
          </a:p>
          <a:p>
            <a:pPr lvl="1"/>
            <a:endParaRPr lang="en-US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24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These types of DNA alterations occur in one strand of the DNA double helix and rely on the “good strand” to act as template for DNA polymerases to copy.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(see chapter 15—15.8)</a:t>
            </a:r>
          </a:p>
        </p:txBody>
      </p:sp>
    </p:spTree>
    <p:extLst>
      <p:ext uri="{BB962C8B-B14F-4D97-AF65-F5344CB8AC3E}">
        <p14:creationId xmlns:p14="http://schemas.microsoft.com/office/powerpoint/2010/main" val="3937812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Types of single strand DNA repair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Base excision repair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Nucleotide excision repair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Mismatch base repair</a:t>
            </a:r>
          </a:p>
        </p:txBody>
      </p:sp>
    </p:spTree>
    <p:extLst>
      <p:ext uri="{BB962C8B-B14F-4D97-AF65-F5344CB8AC3E}">
        <p14:creationId xmlns:p14="http://schemas.microsoft.com/office/powerpoint/2010/main" val="36979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DNA damage can involve both strands of DNA as well.</a:t>
            </a:r>
          </a:p>
          <a:p>
            <a:pPr lvl="1">
              <a:defRPr/>
            </a:pPr>
            <a:r>
              <a:rPr lang="en-US" dirty="0"/>
              <a:t>Double strand breaks are repaired in one of 3 ways.  All involve some type of joining mechanism somewhat similar to that which occurs during DNA recombination (for example during meiosis).</a:t>
            </a:r>
          </a:p>
          <a:p>
            <a:pPr marL="457200" lvl="1" indent="0">
              <a:buFont typeface="Arial" charset="0"/>
              <a:buNone/>
              <a:defRPr/>
            </a:pPr>
            <a:endParaRPr lang="en-US" dirty="0"/>
          </a:p>
          <a:p>
            <a:pPr marL="457200" lvl="1" indent="0">
              <a:buFont typeface="Arial" charset="0"/>
              <a:buNone/>
              <a:defRPr/>
            </a:pPr>
            <a:r>
              <a:rPr lang="en-US" dirty="0"/>
              <a:t>Non-homologous end joining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dirty="0" err="1"/>
              <a:t>Microhomology</a:t>
            </a:r>
            <a:r>
              <a:rPr lang="en-US" dirty="0"/>
              <a:t> mediated end joining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dirty="0"/>
              <a:t>Homology mediated end joining</a:t>
            </a:r>
          </a:p>
        </p:txBody>
      </p:sp>
    </p:spTree>
    <p:extLst>
      <p:ext uri="{BB962C8B-B14F-4D97-AF65-F5344CB8AC3E}">
        <p14:creationId xmlns:p14="http://schemas.microsoft.com/office/powerpoint/2010/main" val="225913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DNA polymerase proofreading—what is it?</a:t>
            </a:r>
          </a:p>
          <a:p>
            <a:pPr marL="0" indent="0">
              <a:buNone/>
            </a:pPr>
            <a:r>
              <a:rPr lang="en-US" dirty="0"/>
              <a:t>DNA polymerase activities—table 11.2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432560"/>
            <a:ext cx="8546592" cy="3992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E48097-38A9-E14C-AFBD-9D7F2729F56E}"/>
              </a:ext>
            </a:extLst>
          </p:cNvPr>
          <p:cNvSpPr txBox="1"/>
          <p:nvPr/>
        </p:nvSpPr>
        <p:spPr>
          <a:xfrm>
            <a:off x="609600" y="5994400"/>
            <a:ext cx="82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Explain each line of the table</a:t>
            </a:r>
          </a:p>
        </p:txBody>
      </p:sp>
    </p:spTree>
    <p:extLst>
      <p:ext uri="{BB962C8B-B14F-4D97-AF65-F5344CB8AC3E}">
        <p14:creationId xmlns:p14="http://schemas.microsoft.com/office/powerpoint/2010/main" val="720258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We will return to these repair mechanisms later when we talk about DNA mutation.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But…for now…How do you think the details of  DNA repair mechanisms were figured out?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pPr lvl="1"/>
            <a:r>
              <a:rPr lang="en-US">
                <a:latin typeface="Calibri" charset="0"/>
                <a:ea typeface="MS PGothic" charset="0"/>
              </a:rPr>
              <a:t>What is Xeroderma Pigmentosum?</a:t>
            </a:r>
          </a:p>
        </p:txBody>
      </p:sp>
    </p:spTree>
    <p:extLst>
      <p:ext uri="{BB962C8B-B14F-4D97-AF65-F5344CB8AC3E}">
        <p14:creationId xmlns:p14="http://schemas.microsoft.com/office/powerpoint/2010/main" val="132858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MS PGothic" charset="0"/>
              </a:rPr>
              <a:t>How exactly does an enzyme have more than one activity?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Pol III is actually a multi-protein complex where different individual proteins (subunits) have specialized roles.  </a:t>
            </a:r>
            <a:r>
              <a:rPr lang="en-US" b="1" dirty="0">
                <a:latin typeface="Calibri" charset="0"/>
                <a:ea typeface="MS PGothic" charset="0"/>
              </a:rPr>
              <a:t>Figure 11.9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The complete active enzyme is called the </a:t>
            </a:r>
            <a:r>
              <a:rPr lang="en-US" b="1" i="1" dirty="0" err="1">
                <a:latin typeface="Calibri" charset="0"/>
                <a:ea typeface="MS PGothic" charset="0"/>
              </a:rPr>
              <a:t>holoenzyme</a:t>
            </a:r>
            <a:endParaRPr lang="en-US" b="1" i="1" dirty="0">
              <a:latin typeface="Calibri" charset="0"/>
              <a:ea typeface="MS PGothic" charset="0"/>
            </a:endParaRPr>
          </a:p>
          <a:p>
            <a:endParaRPr lang="en-US" dirty="0">
              <a:latin typeface="Calibri" charset="0"/>
              <a:ea typeface="MS PGothic" charset="0"/>
            </a:endParaRPr>
          </a:p>
          <a:p>
            <a:endParaRPr lang="en-US" dirty="0">
              <a:latin typeface="Calibri" charset="0"/>
              <a:ea typeface="MS PGothic" charset="0"/>
            </a:endParaRPr>
          </a:p>
          <a:p>
            <a:endParaRPr lang="en-US" dirty="0">
              <a:latin typeface="Calibri" charset="0"/>
              <a:ea typeface="MS PGothic" charset="0"/>
            </a:endParaRPr>
          </a:p>
          <a:p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1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Fig. 11-9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68" y="1591056"/>
            <a:ext cx="5846064" cy="36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4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11–3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31648"/>
            <a:ext cx="8546592" cy="63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20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model of eukaryotic DNA pol </a:t>
            </a:r>
            <a:r>
              <a:rPr lang="en-US" dirty="0" err="1"/>
              <a:t>holoenzyme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731" r="-27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5748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353312"/>
            <a:ext cx="8546592" cy="41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82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3595</TotalTime>
  <Words>1081</Words>
  <Application>Microsoft Macintosh PowerPoint</Application>
  <PresentationFormat>On-screen Show (4:3)</PresentationFormat>
  <Paragraphs>133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MS PGothic</vt:lpstr>
      <vt:lpstr>Arial</vt:lpstr>
      <vt:lpstr>Calibri</vt:lpstr>
      <vt:lpstr>Times New Roman</vt:lpstr>
      <vt:lpstr>Office Theme</vt:lpstr>
      <vt:lpstr>Molecular Biology Biol 480</vt:lpstr>
      <vt:lpstr>Announcements/Assignments </vt:lpstr>
      <vt:lpstr>Where were we… </vt:lpstr>
      <vt:lpstr>Where were we?</vt:lpstr>
      <vt:lpstr>How exactly does an enzyme have more than one activity?</vt:lpstr>
      <vt:lpstr>Fig. 11-9</vt:lpstr>
      <vt:lpstr>Table 11–3</vt:lpstr>
      <vt:lpstr>A model of eukaryotic DNA pol holoenzyme</vt:lpstr>
      <vt:lpstr>PowerPoint Presentation</vt:lpstr>
      <vt:lpstr>Back to telomeres…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Recall….</vt:lpstr>
      <vt:lpstr>PowerPoint Presentation</vt:lpstr>
      <vt:lpstr>PowerPoint Presentation</vt:lpstr>
      <vt:lpstr>Back to DNA replication</vt:lpstr>
      <vt:lpstr>PowerPoint Presentation</vt:lpstr>
      <vt:lpstr>PowerPoint Presentation</vt:lpstr>
      <vt:lpstr>S-phase</vt:lpstr>
      <vt:lpstr>PowerPoint Presentation</vt:lpstr>
      <vt:lpstr>PowerPoint Presentation</vt:lpstr>
      <vt:lpstr>Hypothesize…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Eukaryotic DNA polymerases Read about them </vt:lpstr>
      <vt:lpstr>DNA repair</vt:lpstr>
      <vt:lpstr>DNA damage/DNA repair</vt:lpstr>
      <vt:lpstr>PowerPoint Presentation</vt:lpstr>
      <vt:lpstr>PowerPoint Presentation</vt:lpstr>
      <vt:lpstr>Base-specific alterations: </vt:lpstr>
      <vt:lpstr>PowerPoint Presentation</vt:lpstr>
      <vt:lpstr>Types of single strand DNA repair</vt:lpstr>
      <vt:lpstr>PowerPoint Presentation</vt:lpstr>
      <vt:lpstr>PowerPoint Presentation</vt:lpstr>
    </vt:vector>
  </TitlesOfParts>
  <Manager/>
  <Company>Minot State University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Biology Biol 480</dc:title>
  <dc:subject/>
  <dc:creator>Heidi Super</dc:creator>
  <cp:keywords/>
  <dc:description/>
  <cp:lastModifiedBy>Microsoft Office User</cp:lastModifiedBy>
  <cp:revision>167</cp:revision>
  <dcterms:created xsi:type="dcterms:W3CDTF">2012-08-22T01:19:49Z</dcterms:created>
  <dcterms:modified xsi:type="dcterms:W3CDTF">2019-02-15T12:55:55Z</dcterms:modified>
  <cp:category/>
</cp:coreProperties>
</file>